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8" r:id="rId5"/>
    <p:sldId id="335" r:id="rId6"/>
    <p:sldId id="336" r:id="rId7"/>
    <p:sldId id="337" r:id="rId8"/>
    <p:sldId id="338" r:id="rId9"/>
    <p:sldId id="339" r:id="rId10"/>
    <p:sldId id="340" r:id="rId11"/>
    <p:sldId id="341" r:id="rId12"/>
    <p:sldId id="342" r:id="rId13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113" d="100"/>
          <a:sy n="113" d="100"/>
        </p:scale>
        <p:origin x="519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4ACDB4-642F-4F82-9C8D-2DC384BF8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B06E6-7341-4F07-8285-8B35565B99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E4FCEE-4A59-4BB5-BAA5-2491E635341E}" type="datetime1">
              <a:rPr lang="en-GB" smtClean="0"/>
              <a:t>31/12/2023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C88C94-6E7C-4506-82BE-23DAD04DCE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5C082-911A-46EA-8DF6-A63F9F9E0A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C3086C9-2826-46AE-BD8E-F12CB3F9C8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910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6DEE5-D679-4A1D-BC05-96F0C48065C9}" type="datetime1">
              <a:rPr lang="en-GB" smtClean="0"/>
              <a:pPr/>
              <a:t>31/12/2023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FAD0BC5-116C-42CF-8B28-245F66D50665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99818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FAD0BC5-116C-42CF-8B28-245F66D5066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8882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FAD0BC5-116C-42CF-8B28-245F66D5066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7500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FAD0BC5-116C-42CF-8B28-245F66D5066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286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rtlCol="0" anchor="b">
            <a:noAutofit/>
          </a:bodyPr>
          <a:lstStyle>
            <a:lvl1pPr algn="r">
              <a:defRPr sz="540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 rtlCol="0"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BEB2D3-771D-459E-AB36-BC86D26C749F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85C07C-75B6-4903-8C0E-B109774FB214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rtlCol="0" anchor="ctr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41AB1A-297F-4320-B627-A6B6C4CCAD25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0C7B0F-B49B-4267-BFD4-1B768F8963C8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7B6104-A912-404C-BDA6-449C63D516DD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EE3ECF-30F9-41BF-B65D-0B14C4AAB990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704E51-1738-41C3-86D9-A69B64059597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9093E8-66E6-41A6-BBF2-5839C7BEA284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A0EA5-D33E-4368-A4C8-46C630A552A4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rtlCol="0" anchor="b">
            <a:normAutofit/>
          </a:bodyPr>
          <a:lstStyle>
            <a:lvl1pPr>
              <a:defRPr sz="240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2A833A-58E4-4FEA-BE92-B9426B3D7AA5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EC11BA-5C3A-4C21-9152-8C9DAF6FF16A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48D4DE-AEF2-4F48-989A-44EA5295BA2E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n-GB" sz="72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n-GB" sz="72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184708-E6B3-40F1-9256-EF989159A33B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9E9301-6472-462E-BBA5-3099EDBB73F7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8E89AD-F9C3-4E92-A334-8ED9D57DC082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r">
              <a:defRPr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E34482-5F27-4F06-8EE5-B4952635804A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 rtlCol="0"/>
          <a:lstStyle/>
          <a:p>
            <a:pPr rtl="0"/>
            <a:fld id="{44438249-8126-476D-8DE5-5778348A4AC2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rtlCol="0" anchor="t"/>
          <a:lstStyle>
            <a:lvl1pPr algn="ctr">
              <a:defRPr/>
            </a:lvl1pPr>
          </a:lstStyle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FB3C33C-863D-4EF8-B823-B59C456BA9FA}" type="datetime1">
              <a:rPr lang="en-GB" noProof="0" smtClean="0"/>
              <a:t>31/12/2023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sg.herhofer.com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hyperlink" Target="herhof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eometric abstract image">
            <a:extLst>
              <a:ext uri="{FF2B5EF4-FFF2-40B4-BE49-F238E27FC236}">
                <a16:creationId xmlns:a16="http://schemas.microsoft.com/office/drawing/2014/main" id="{1F6EA444-CCD5-43A4-848C-62DE7C63DD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60" r="9091" b="10360"/>
          <a:stretch/>
        </p:blipFill>
        <p:spPr>
          <a:xfrm>
            <a:off x="-3176" y="10"/>
            <a:ext cx="12192000" cy="685799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6AF5ED-FC20-4831-8454-D57E6A498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4402667"/>
            <a:ext cx="8133478" cy="94024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sz="4800" dirty="0"/>
              <a:t>HERHOFER SPACE GROUP 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9664F-1730-4E16-9129-9C058466E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5342302"/>
            <a:ext cx="8133478" cy="406566"/>
          </a:xfrm>
        </p:spPr>
        <p:txBody>
          <a:bodyPr rtlCol="0">
            <a:normAutofit/>
          </a:bodyPr>
          <a:lstStyle/>
          <a:p>
            <a:pPr rtl="0"/>
            <a:r>
              <a:rPr lang="en-GB" sz="1800" dirty="0"/>
              <a:t>Lorenz Herhofer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68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72" name="Rectangle 71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dirty="0"/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938DA-620A-4CBC-BBE9-7431181FE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041628" cy="3599316"/>
          </a:xfrm>
        </p:spPr>
        <p:txBody>
          <a:bodyPr rtlCol="0">
            <a:normAutofit/>
          </a:bodyPr>
          <a:lstStyle/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lang="en-GB" sz="2000" dirty="0"/>
              <a:t>We delivered two plans on time and budget</a:t>
            </a:r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lang="en-GB" sz="2000" dirty="0"/>
              <a:t>Budget was financing in credits or discounts</a:t>
            </a:r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lang="en-GB" sz="2000" dirty="0"/>
              <a:t>Directors Board implemented most important part of the business - finances</a:t>
            </a:r>
          </a:p>
          <a:p>
            <a:pPr rtl="0">
              <a:lnSpc>
                <a:spcPct val="100000"/>
              </a:lnSpc>
            </a:pPr>
            <a:endParaRPr lang="en-GB" sz="2000" dirty="0"/>
          </a:p>
        </p:txBody>
      </p:sp>
      <p:pic>
        <p:nvPicPr>
          <p:cNvPr id="10" name="Picture 9" descr="geometric abstract image">
            <a:extLst>
              <a:ext uri="{FF2B5EF4-FFF2-40B4-BE49-F238E27FC236}">
                <a16:creationId xmlns:a16="http://schemas.microsoft.com/office/drawing/2014/main" id="{3B093CFC-D141-4494-87B6-0CE4A5794C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63" r="24720" b="1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FDF349-B4ED-4B46-89D0-6CCB5684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Past two years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4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72" name="Rectangle 71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dirty="0"/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938DA-620A-4CBC-BBE9-7431181FE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041628" cy="3599316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  <a:buBlip>
                <a:blip r:embed="rId4"/>
              </a:buBlip>
            </a:pPr>
            <a:r>
              <a:rPr lang="en-GB" sz="2000" dirty="0"/>
              <a:t>Our budget 2024 is H125,000, HMRC Representation £125,000</a:t>
            </a:r>
          </a:p>
          <a:p>
            <a:pPr rtl="0">
              <a:lnSpc>
                <a:spcPct val="100000"/>
              </a:lnSpc>
              <a:buBlip>
                <a:blip r:embed="rId4"/>
              </a:buBlip>
            </a:pPr>
            <a:r>
              <a:rPr lang="en-GB" sz="2000" dirty="0"/>
              <a:t>Main Goals</a:t>
            </a:r>
          </a:p>
          <a:p>
            <a:pPr lvl="1">
              <a:lnSpc>
                <a:spcPct val="100000"/>
              </a:lnSpc>
              <a:buBlip>
                <a:blip r:embed="rId4"/>
              </a:buBlip>
            </a:pPr>
            <a:r>
              <a:rPr lang="en-GB" sz="1400" b="0" i="0" dirty="0">
                <a:solidFill>
                  <a:srgbClr val="E7E9EA"/>
                </a:solidFill>
                <a:effectLst/>
                <a:latin typeface="TwitterChirp"/>
              </a:rPr>
              <a:t>Implement Herhofer Shares Account Documents</a:t>
            </a:r>
          </a:p>
          <a:p>
            <a:pPr lvl="1">
              <a:lnSpc>
                <a:spcPct val="100000"/>
              </a:lnSpc>
              <a:buBlip>
                <a:blip r:embed="rId4"/>
              </a:buBlip>
            </a:pPr>
            <a:r>
              <a:rPr lang="en-GB" sz="1400" b="0" i="0" dirty="0">
                <a:solidFill>
                  <a:srgbClr val="E7E9EA"/>
                </a:solidFill>
                <a:effectLst/>
                <a:latin typeface="TwitterChirp"/>
              </a:rPr>
              <a:t>Announce Unregulated Sales</a:t>
            </a:r>
          </a:p>
          <a:p>
            <a:pPr lvl="1">
              <a:lnSpc>
                <a:spcPct val="100000"/>
              </a:lnSpc>
              <a:buBlip>
                <a:blip r:embed="rId4"/>
              </a:buBlip>
            </a:pPr>
            <a:r>
              <a:rPr lang="en-GB" sz="1400" b="0" i="0" dirty="0">
                <a:solidFill>
                  <a:srgbClr val="E7E9EA"/>
                </a:solidFill>
                <a:effectLst/>
                <a:latin typeface="TwitterChirp"/>
              </a:rPr>
              <a:t>BI £5 m per claim insurance</a:t>
            </a:r>
          </a:p>
          <a:p>
            <a:pPr lvl="1">
              <a:lnSpc>
                <a:spcPct val="100000"/>
              </a:lnSpc>
              <a:buBlip>
                <a:blip r:embed="rId4"/>
              </a:buBlip>
            </a:pPr>
            <a:r>
              <a:rPr lang="en-GB" sz="1400" b="0" i="0" dirty="0">
                <a:solidFill>
                  <a:srgbClr val="E7E9EA"/>
                </a:solidFill>
                <a:effectLst/>
                <a:latin typeface="TwitterChirp"/>
              </a:rPr>
              <a:t>Transition Herhofer Space Bank EQU-&gt;HNW</a:t>
            </a:r>
          </a:p>
          <a:p>
            <a:pPr lvl="1">
              <a:lnSpc>
                <a:spcPct val="100000"/>
              </a:lnSpc>
              <a:buBlip>
                <a:blip r:embed="rId4"/>
              </a:buBlip>
            </a:pPr>
            <a:r>
              <a:rPr lang="en-GB" sz="1400" b="0" i="0" dirty="0">
                <a:solidFill>
                  <a:srgbClr val="E7E9EA"/>
                </a:solidFill>
                <a:effectLst/>
                <a:latin typeface="TwitterChirp"/>
              </a:rPr>
              <a:t>Use Herhofer Space Research Institute Business Bank payments US,UK,EU</a:t>
            </a:r>
          </a:p>
          <a:p>
            <a:pPr lvl="1">
              <a:lnSpc>
                <a:spcPct val="100000"/>
              </a:lnSpc>
              <a:buBlip>
                <a:blip r:embed="rId4"/>
              </a:buBlip>
            </a:pPr>
            <a:r>
              <a:rPr lang="en-GB" sz="1400" dirty="0">
                <a:solidFill>
                  <a:srgbClr val="E7E9EA"/>
                </a:solidFill>
                <a:latin typeface="TwitterChirp"/>
              </a:rPr>
              <a:t>Launch SCRAM Financial Network – Herhofer Stargate </a:t>
            </a:r>
            <a:r>
              <a:rPr lang="en-GB" sz="1400" dirty="0" err="1">
                <a:solidFill>
                  <a:srgbClr val="E7E9EA"/>
                </a:solidFill>
                <a:latin typeface="TwitterChirp"/>
              </a:rPr>
              <a:t>Netowrks</a:t>
            </a:r>
            <a:endParaRPr lang="en-GB" sz="1600" dirty="0"/>
          </a:p>
          <a:p>
            <a:pPr rtl="0">
              <a:lnSpc>
                <a:spcPct val="100000"/>
              </a:lnSpc>
            </a:pPr>
            <a:endParaRPr lang="en-GB" sz="2000" dirty="0"/>
          </a:p>
        </p:txBody>
      </p:sp>
      <p:pic>
        <p:nvPicPr>
          <p:cNvPr id="10" name="Picture 9" descr="geometric abstract image">
            <a:extLst>
              <a:ext uri="{FF2B5EF4-FFF2-40B4-BE49-F238E27FC236}">
                <a16:creationId xmlns:a16="http://schemas.microsoft.com/office/drawing/2014/main" id="{3B093CFC-D141-4494-87B6-0CE4A5794C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63" r="24720" b="1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FDF349-B4ED-4B46-89D0-6CCB5684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Herhofer Space Group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AD7A-50E2-BD76-F2F3-23B4176D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Q1 2024 – Herhofer Space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354CF-255B-BCE4-22EB-CD4AB9F5CB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Implement Herhofer Shares Account Documents</a:t>
            </a:r>
          </a:p>
          <a:p>
            <a:pPr marL="228600" lvl="1">
              <a:spcBef>
                <a:spcPts val="1000"/>
              </a:spcBef>
              <a:buBlip>
                <a:blip r:embed="rId2"/>
              </a:buBlip>
            </a:pPr>
            <a:endParaRPr lang="en-GB" sz="2400" dirty="0">
              <a:solidFill>
                <a:srgbClr val="E7E9EA"/>
              </a:solidFill>
              <a:latin typeface="TwitterChirp"/>
            </a:endParaRPr>
          </a:p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Inventing finances, we look to issue unregulated shares to our subscribers for 12 months contract.</a:t>
            </a:r>
          </a:p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Transition EQU-&gt;HNW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1CF45-D654-2AD3-5D2F-622E6D5D6A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GB" sz="2400" b="0" i="0" dirty="0">
                <a:solidFill>
                  <a:srgbClr val="E7E9EA"/>
                </a:solidFill>
                <a:effectLst/>
                <a:latin typeface="TwitterChirp"/>
              </a:rPr>
              <a:t>Implement Herhofer Shares Account revenue</a:t>
            </a:r>
          </a:p>
          <a:p>
            <a:pPr>
              <a:buBlip>
                <a:blip r:embed="rId2"/>
              </a:buBlip>
            </a:pPr>
            <a:endParaRPr lang="en-GB" dirty="0">
              <a:solidFill>
                <a:srgbClr val="E7E9EA"/>
              </a:solidFill>
              <a:latin typeface="TwitterChirp"/>
            </a:endParaRPr>
          </a:p>
          <a:p>
            <a:pPr>
              <a:buBlip>
                <a:blip r:embed="rId2"/>
              </a:buBlip>
            </a:pPr>
            <a:r>
              <a:rPr lang="en-GB" dirty="0">
                <a:solidFill>
                  <a:srgbClr val="E7E9EA"/>
                </a:solidFill>
                <a:latin typeface="TwitterChirp"/>
              </a:rPr>
              <a:t>Shares will deliver 24% interest over 12 months fixed contract</a:t>
            </a:r>
          </a:p>
          <a:p>
            <a:pPr>
              <a:buBlip>
                <a:blip r:embed="rId2"/>
              </a:buBlip>
            </a:pPr>
            <a:r>
              <a:rPr lang="en-GB" dirty="0">
                <a:solidFill>
                  <a:srgbClr val="E7E9EA"/>
                </a:solidFill>
                <a:latin typeface="TwitterChirp"/>
              </a:rPr>
              <a:t>We envision finance Herhofer Space Bank </a:t>
            </a:r>
          </a:p>
          <a:p>
            <a:pPr>
              <a:buBlip>
                <a:blip r:embed="rId2"/>
              </a:buBlip>
            </a:pPr>
            <a:r>
              <a:rPr lang="en-GB" dirty="0">
                <a:solidFill>
                  <a:srgbClr val="E7E9EA"/>
                </a:solidFill>
                <a:latin typeface="TwitterChirp"/>
              </a:rPr>
              <a:t>Transition from EQU -&gt; HNW</a:t>
            </a:r>
          </a:p>
        </p:txBody>
      </p:sp>
    </p:spTree>
    <p:extLst>
      <p:ext uri="{BB962C8B-B14F-4D97-AF65-F5344CB8AC3E}">
        <p14:creationId xmlns:p14="http://schemas.microsoft.com/office/powerpoint/2010/main" val="2008136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AD7A-50E2-BD76-F2F3-23B4176D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Q2 2024 – Herhofer Space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354CF-255B-BCE4-22EB-CD4AB9F5CB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Announce Shares Sale</a:t>
            </a:r>
          </a:p>
          <a:p>
            <a:pPr marL="228600" lvl="1">
              <a:spcBef>
                <a:spcPts val="1000"/>
              </a:spcBef>
              <a:buBlip>
                <a:blip r:embed="rId2"/>
              </a:buBlip>
            </a:pPr>
            <a:endParaRPr lang="en-GB" sz="2400" dirty="0">
              <a:solidFill>
                <a:srgbClr val="E7E9EA"/>
              </a:solidFill>
              <a:latin typeface="TwitterChirp"/>
            </a:endParaRPr>
          </a:p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Sale will be announced via newsletters, our website, and digital media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1CF45-D654-2AD3-5D2F-622E6D5D6A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Announce Shares Sale</a:t>
            </a:r>
          </a:p>
          <a:p>
            <a:pPr marL="0" indent="0">
              <a:buNone/>
            </a:pPr>
            <a:endParaRPr lang="en-GB" dirty="0">
              <a:solidFill>
                <a:srgbClr val="E7E9EA"/>
              </a:solidFill>
              <a:latin typeface="TwitterChirp"/>
            </a:endParaRPr>
          </a:p>
          <a:p>
            <a:pPr>
              <a:buBlip>
                <a:blip r:embed="rId2"/>
              </a:buBlip>
            </a:pPr>
            <a:r>
              <a:rPr lang="en-GB" dirty="0">
                <a:solidFill>
                  <a:srgbClr val="E7E9EA"/>
                </a:solidFill>
                <a:latin typeface="TwitterChirp"/>
              </a:rPr>
              <a:t>Commencing Sale is a registered trade and certificate introduce the conditions of sale</a:t>
            </a:r>
          </a:p>
        </p:txBody>
      </p:sp>
    </p:spTree>
    <p:extLst>
      <p:ext uri="{BB962C8B-B14F-4D97-AF65-F5344CB8AC3E}">
        <p14:creationId xmlns:p14="http://schemas.microsoft.com/office/powerpoint/2010/main" val="1572086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AD7A-50E2-BD76-F2F3-23B4176D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Q3 2024 – Herhofer Space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354CF-255B-BCE4-22EB-CD4AB9F5CB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Transition Herhofer Space Bank operational with Payroll</a:t>
            </a:r>
          </a:p>
          <a:p>
            <a:pPr marL="228600" lvl="1">
              <a:spcBef>
                <a:spcPts val="1000"/>
              </a:spcBef>
              <a:buBlip>
                <a:blip r:embed="rId2"/>
              </a:buBlip>
            </a:pPr>
            <a:endParaRPr lang="en-GB" sz="2400" dirty="0">
              <a:solidFill>
                <a:srgbClr val="E7E9EA"/>
              </a:solidFill>
              <a:latin typeface="TwitterChirp"/>
            </a:endParaRPr>
          </a:p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Secure BACS, CHAPS, FPS</a:t>
            </a:r>
          </a:p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Launch Herhofer Stargate </a:t>
            </a:r>
            <a:r>
              <a:rPr lang="en-GB" sz="2400" dirty="0" err="1">
                <a:solidFill>
                  <a:srgbClr val="E7E9EA"/>
                </a:solidFill>
                <a:latin typeface="TwitterChirp"/>
              </a:rPr>
              <a:t>Netowrks</a:t>
            </a:r>
            <a:r>
              <a:rPr lang="en-GB" sz="2400" dirty="0">
                <a:solidFill>
                  <a:srgbClr val="E7E9EA"/>
                </a:solidFill>
                <a:latin typeface="TwitterChirp"/>
              </a:rPr>
              <a:t> to our </a:t>
            </a:r>
            <a:r>
              <a:rPr lang="en-GB" sz="2400" dirty="0" err="1">
                <a:solidFill>
                  <a:srgbClr val="E7E9EA"/>
                </a:solidFill>
                <a:latin typeface="TwitterChirp"/>
              </a:rPr>
              <a:t>ofices</a:t>
            </a:r>
            <a:r>
              <a:rPr lang="en-GB" sz="2400" dirty="0">
                <a:solidFill>
                  <a:srgbClr val="E7E9EA"/>
                </a:solidFill>
                <a:latin typeface="TwitterChirp"/>
              </a:rPr>
              <a:t>:</a:t>
            </a:r>
          </a:p>
          <a:p>
            <a:pPr marL="685800" lvl="2">
              <a:spcBef>
                <a:spcPts val="1000"/>
              </a:spcBef>
              <a:buBlip>
                <a:blip r:embed="rId2"/>
              </a:buBlip>
            </a:pPr>
            <a:r>
              <a:rPr lang="en-GB" sz="2200" dirty="0">
                <a:solidFill>
                  <a:srgbClr val="E7E9EA"/>
                </a:solidFill>
                <a:latin typeface="TwitterChirp"/>
              </a:rPr>
              <a:t>London</a:t>
            </a:r>
          </a:p>
          <a:p>
            <a:pPr marL="685800" lvl="2">
              <a:spcBef>
                <a:spcPts val="1000"/>
              </a:spcBef>
              <a:buBlip>
                <a:blip r:embed="rId2"/>
              </a:buBlip>
            </a:pPr>
            <a:r>
              <a:rPr lang="en-GB" sz="2200" dirty="0">
                <a:solidFill>
                  <a:srgbClr val="E7E9EA"/>
                </a:solidFill>
                <a:latin typeface="TwitterChirp"/>
              </a:rPr>
              <a:t>Geneva</a:t>
            </a:r>
          </a:p>
          <a:p>
            <a:pPr marL="685800" lvl="2">
              <a:spcBef>
                <a:spcPts val="1000"/>
              </a:spcBef>
              <a:buBlip>
                <a:blip r:embed="rId2"/>
              </a:buBlip>
            </a:pPr>
            <a:r>
              <a:rPr lang="en-GB" sz="2200" dirty="0">
                <a:solidFill>
                  <a:srgbClr val="E7E9EA"/>
                </a:solidFill>
                <a:latin typeface="TwitterChirp"/>
              </a:rPr>
              <a:t>Zurich</a:t>
            </a:r>
          </a:p>
          <a:p>
            <a:pPr marL="685800" lvl="2">
              <a:spcBef>
                <a:spcPts val="1000"/>
              </a:spcBef>
              <a:buBlip>
                <a:blip r:embed="rId2"/>
              </a:buBlip>
            </a:pPr>
            <a:r>
              <a:rPr lang="en-GB" sz="2200" dirty="0">
                <a:solidFill>
                  <a:srgbClr val="E7E9EA"/>
                </a:solidFill>
                <a:latin typeface="TwitterChirp"/>
              </a:rPr>
              <a:t>New York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1CF45-D654-2AD3-5D2F-622E6D5D6A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228600" lvl="1">
              <a:spcBef>
                <a:spcPts val="1000"/>
              </a:spcBef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Transitioned</a:t>
            </a:r>
          </a:p>
          <a:p>
            <a:pPr marL="0" indent="0">
              <a:buNone/>
            </a:pPr>
            <a:endParaRPr lang="en-GB" dirty="0">
              <a:solidFill>
                <a:srgbClr val="E7E9EA"/>
              </a:solidFill>
              <a:latin typeface="TwitterChirp"/>
            </a:endParaRPr>
          </a:p>
          <a:p>
            <a:pPr>
              <a:buBlip>
                <a:blip r:embed="rId2"/>
              </a:buBlip>
            </a:pPr>
            <a:r>
              <a:rPr lang="en-GB" dirty="0">
                <a:solidFill>
                  <a:srgbClr val="E7E9EA"/>
                </a:solidFill>
                <a:latin typeface="TwitterChirp"/>
              </a:rPr>
              <a:t>Fund operational bank USA, UK, EU issuing Cards related to payroll</a:t>
            </a:r>
          </a:p>
          <a:p>
            <a:pPr>
              <a:buBlip>
                <a:blip r:embed="rId2"/>
              </a:buBlip>
            </a:pPr>
            <a:r>
              <a:rPr lang="en-GB" dirty="0">
                <a:solidFill>
                  <a:srgbClr val="E7E9EA"/>
                </a:solidFill>
                <a:latin typeface="TwitterChirp"/>
              </a:rPr>
              <a:t>Issue Directors Board Payroll to required geographic area</a:t>
            </a:r>
          </a:p>
          <a:p>
            <a:pPr>
              <a:buBlip>
                <a:blip r:embed="rId2"/>
              </a:buBlip>
            </a:pPr>
            <a:r>
              <a:rPr lang="en-GB" dirty="0">
                <a:solidFill>
                  <a:srgbClr val="E7E9EA"/>
                </a:solidFill>
                <a:latin typeface="TwitterChirp"/>
              </a:rPr>
              <a:t>Denominate HNW to local currency 1:1 Currency Global Capitals Market any currency -&gt; Herhofer Net Worth</a:t>
            </a:r>
          </a:p>
        </p:txBody>
      </p:sp>
    </p:spTree>
    <p:extLst>
      <p:ext uri="{BB962C8B-B14F-4D97-AF65-F5344CB8AC3E}">
        <p14:creationId xmlns:p14="http://schemas.microsoft.com/office/powerpoint/2010/main" val="1026842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BB22-75B6-7B9E-F8A3-E2CFBEC9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Q4 – Herhofer Space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D8843-FCEC-C815-CDA9-1571C24BE4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SCRAM Mobile App Terminal</a:t>
            </a:r>
          </a:p>
          <a:p>
            <a:pPr>
              <a:buBlip>
                <a:blip r:embed="rId2"/>
              </a:buBlip>
            </a:pPr>
            <a:endParaRPr lang="en-GB" sz="2400" dirty="0">
              <a:solidFill>
                <a:srgbClr val="E7E9EA"/>
              </a:solidFill>
              <a:latin typeface="TwitterChirp"/>
            </a:endParaRPr>
          </a:p>
          <a:p>
            <a:pPr>
              <a:buBlip>
                <a:blip r:embed="rId2"/>
              </a:buBlip>
            </a:pPr>
            <a:r>
              <a:rPr lang="en-GB" dirty="0"/>
              <a:t>Implement iOS SCRAM Terminal</a:t>
            </a:r>
          </a:p>
          <a:p>
            <a:pPr lvl="1">
              <a:buBlip>
                <a:blip r:embed="rId2"/>
              </a:buBlip>
            </a:pPr>
            <a:r>
              <a:rPr lang="en-GB" dirty="0"/>
              <a:t>Banking</a:t>
            </a:r>
          </a:p>
          <a:p>
            <a:pPr lvl="1">
              <a:buBlip>
                <a:blip r:embed="rId2"/>
              </a:buBlip>
            </a:pPr>
            <a:r>
              <a:rPr lang="en-GB" dirty="0"/>
              <a:t>Privacy</a:t>
            </a:r>
          </a:p>
          <a:p>
            <a:pPr lvl="1">
              <a:buBlip>
                <a:blip r:embed="rId2"/>
              </a:buBlip>
            </a:pPr>
            <a:r>
              <a:rPr lang="en-GB" dirty="0"/>
              <a:t>Identity Management</a:t>
            </a:r>
          </a:p>
          <a:p>
            <a:pPr lvl="1">
              <a:buBlip>
                <a:blip r:embed="rId2"/>
              </a:buBlip>
            </a:pPr>
            <a:r>
              <a:rPr lang="en-GB" dirty="0"/>
              <a:t>Payments</a:t>
            </a:r>
          </a:p>
          <a:p>
            <a:pPr lvl="1">
              <a:buBlip>
                <a:blip r:embed="rId2"/>
              </a:buBlip>
            </a:pPr>
            <a:r>
              <a:rPr lang="en-GB" dirty="0"/>
              <a:t>Bills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77369-94EB-505E-402C-C5199E75EB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SCRAM Network</a:t>
            </a:r>
          </a:p>
          <a:p>
            <a:pPr>
              <a:buBlip>
                <a:blip r:embed="rId2"/>
              </a:buBlip>
            </a:pPr>
            <a:endParaRPr lang="en-GB" dirty="0">
              <a:solidFill>
                <a:srgbClr val="E7E9EA"/>
              </a:solidFill>
              <a:latin typeface="TwitterChirp"/>
            </a:endParaRPr>
          </a:p>
          <a:p>
            <a:pPr>
              <a:buBlip>
                <a:blip r:embed="rId2"/>
              </a:buBlip>
            </a:pPr>
            <a:r>
              <a:rPr lang="en-GB" sz="2400" dirty="0">
                <a:solidFill>
                  <a:srgbClr val="E7E9EA"/>
                </a:solidFill>
                <a:latin typeface="TwitterChirp"/>
              </a:rPr>
              <a:t>Deliver transfers at 0% charge to local currency 1:1 transactions</a:t>
            </a:r>
          </a:p>
          <a:p>
            <a:pPr>
              <a:buBlip>
                <a:blip r:embed="rId2"/>
              </a:buBlip>
            </a:pPr>
            <a:r>
              <a:rPr lang="en-GB" dirty="0">
                <a:solidFill>
                  <a:srgbClr val="E7E9EA"/>
                </a:solidFill>
                <a:latin typeface="TwitterChirp"/>
              </a:rPr>
              <a:t>Identify </a:t>
            </a:r>
            <a:r>
              <a:rPr lang="en-GB" dirty="0" err="1">
                <a:solidFill>
                  <a:srgbClr val="E7E9EA"/>
                </a:solidFill>
                <a:latin typeface="TwitterChirp"/>
              </a:rPr>
              <a:t>Celleste</a:t>
            </a:r>
            <a:r>
              <a:rPr lang="en-GB" dirty="0">
                <a:solidFill>
                  <a:srgbClr val="E7E9EA"/>
                </a:solidFill>
                <a:latin typeface="TwitterChirp"/>
              </a:rPr>
              <a:t> Confederation Interstellar Financial </a:t>
            </a:r>
            <a:r>
              <a:rPr lang="en-GB" dirty="0" err="1">
                <a:solidFill>
                  <a:srgbClr val="E7E9EA"/>
                </a:solidFill>
                <a:latin typeface="TwitterChirp"/>
              </a:rPr>
              <a:t>Logisttics</a:t>
            </a:r>
            <a:endParaRPr lang="en-GB" sz="2400" dirty="0">
              <a:solidFill>
                <a:srgbClr val="E7E9EA"/>
              </a:solidFill>
              <a:latin typeface="TwitterChirp"/>
            </a:endParaRPr>
          </a:p>
          <a:p>
            <a:pPr>
              <a:buBlip>
                <a:blip r:embed="rId2"/>
              </a:buBlip>
            </a:pPr>
            <a:endParaRPr lang="en-GB" sz="2400" dirty="0">
              <a:solidFill>
                <a:srgbClr val="E7E9EA"/>
              </a:solidFill>
              <a:latin typeface="TwitterChirp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9108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BB22-75B6-7B9E-F8A3-E2CFBEC9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– Herhofer Space Group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50D4F2-4698-58D5-8EB4-E68B0B680A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0319" y="2336873"/>
            <a:ext cx="9613861" cy="35993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Envisioning 2024, we aim deliver our most critical resource, financial transactions globally removed of complexity of national currency.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Herhofer Space Group Goal is to remove any financial currency exchanges middleman, providing denominations instead of exchange rate. Satisfying condition is to deliver Transition, SCRAM Network and Geneva Office functional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Best Scenario is delivery full scale budgeted our PoC SCRAM Terminal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01EFEBD-8623-44E8-9F59-23508A41C4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GB" dirty="0" err="1"/>
              <a:t>tt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169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BB22-75B6-7B9E-F8A3-E2CFBEC9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– Herhofer Space Group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5BDDE5-7B58-6F4D-728B-A78DAFBA4E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336800"/>
            <a:ext cx="2927820" cy="3598863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01EFEBD-8623-44E8-9F59-23508A41C4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Lorenz Herhofer, PhD</a:t>
            </a:r>
          </a:p>
          <a:p>
            <a:endParaRPr lang="en-GB" dirty="0"/>
          </a:p>
          <a:p>
            <a:r>
              <a:rPr lang="en-GB" dirty="0"/>
              <a:t>CEO Herhofer Space Group</a:t>
            </a:r>
          </a:p>
          <a:p>
            <a:r>
              <a:rPr lang="en-GB" dirty="0"/>
              <a:t>Board Of Directors</a:t>
            </a:r>
          </a:p>
          <a:p>
            <a:r>
              <a:rPr lang="en-GB" dirty="0">
                <a:hlinkClick r:id="rId3" action="ppaction://hlinkfile"/>
              </a:rPr>
              <a:t>hsg.herhofer.com</a:t>
            </a:r>
            <a:endParaRPr lang="en-GB" dirty="0"/>
          </a:p>
          <a:p>
            <a:r>
              <a:rPr lang="en-GB" dirty="0"/>
              <a:t>Galactic Global Business</a:t>
            </a:r>
          </a:p>
          <a:p>
            <a:r>
              <a:rPr lang="en-GB" dirty="0"/>
              <a:t>Herhofer Stargate </a:t>
            </a:r>
            <a:r>
              <a:rPr lang="en-GB" dirty="0" err="1"/>
              <a:t>Celleste</a:t>
            </a:r>
            <a:r>
              <a:rPr lang="en-GB" dirty="0"/>
              <a:t> </a:t>
            </a:r>
          </a:p>
          <a:p>
            <a:r>
              <a:rPr lang="en-GB" dirty="0">
                <a:hlinkClick r:id="rId4" action="ppaction://hlinkfile"/>
              </a:rPr>
              <a:t>herhofer.com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373325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7614_TF11161285.potx" id="{592EAA36-8768-4117-9767-38FC4919CEA9}" vid="{A62F025C-9F69-4699-A313-C8CE341B5C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913FBCD-4DF7-4ECF-9257-7B99D54993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14B9E1-7F97-4662-8FB1-AC5A81D5A1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0B8658-DE86-42E1-9D01-970FE6B6ABA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Berlin design</Template>
  <TotalTime>56</TotalTime>
  <Words>403</Words>
  <Application>Microsoft Office PowerPoint</Application>
  <PresentationFormat>Widescreen</PresentationFormat>
  <Paragraphs>78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TwitterChirp</vt:lpstr>
      <vt:lpstr>Berlin</vt:lpstr>
      <vt:lpstr>HERHOFER SPACE GROUP BOARD</vt:lpstr>
      <vt:lpstr>Past two years</vt:lpstr>
      <vt:lpstr>Herhofer Space Group</vt:lpstr>
      <vt:lpstr>Q1 2024 – Herhofer Space Group</vt:lpstr>
      <vt:lpstr>Q2 2024 – Herhofer Space Group</vt:lpstr>
      <vt:lpstr>Q3 2024 – Herhofer Space Group</vt:lpstr>
      <vt:lpstr>Q4 – Herhofer Space Group</vt:lpstr>
      <vt:lpstr>Summary – Herhofer Space Group</vt:lpstr>
      <vt:lpstr>Thank You – Herhofer Space Group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HERHOFER SPACE GROUP BOARD</dc:title>
  <dc:creator>Lorenz Herhofer</dc:creator>
  <cp:lastModifiedBy>Lorenz Herhofer</cp:lastModifiedBy>
  <cp:revision>2</cp:revision>
  <dcterms:created xsi:type="dcterms:W3CDTF">2023-12-31T11:43:22Z</dcterms:created>
  <dcterms:modified xsi:type="dcterms:W3CDTF">2023-12-31T12:39:59Z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